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41" r:id="rId3"/>
    <p:sldId id="342" r:id="rId4"/>
    <p:sldId id="343" r:id="rId5"/>
    <p:sldId id="295" r:id="rId6"/>
    <p:sldId id="296" r:id="rId7"/>
    <p:sldId id="344" r:id="rId8"/>
    <p:sldId id="314" r:id="rId9"/>
    <p:sldId id="324" r:id="rId10"/>
    <p:sldId id="325" r:id="rId11"/>
    <p:sldId id="323" r:id="rId12"/>
    <p:sldId id="321" r:id="rId13"/>
    <p:sldId id="322" r:id="rId14"/>
    <p:sldId id="315" r:id="rId15"/>
    <p:sldId id="320" r:id="rId16"/>
    <p:sldId id="319" r:id="rId17"/>
    <p:sldId id="318" r:id="rId18"/>
    <p:sldId id="317" r:id="rId19"/>
    <p:sldId id="316" r:id="rId20"/>
    <p:sldId id="345" r:id="rId21"/>
    <p:sldId id="346" r:id="rId22"/>
    <p:sldId id="32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85" r:id="rId6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BEBA5F9-5EA4-4EE6-8CB5-AEBA264DFAFA}">
          <p14:sldIdLst>
            <p14:sldId id="256"/>
            <p14:sldId id="341"/>
            <p14:sldId id="342"/>
            <p14:sldId id="343"/>
            <p14:sldId id="295"/>
            <p14:sldId id="296"/>
            <p14:sldId id="344"/>
            <p14:sldId id="314"/>
            <p14:sldId id="324"/>
            <p14:sldId id="325"/>
            <p14:sldId id="323"/>
            <p14:sldId id="321"/>
            <p14:sldId id="322"/>
            <p14:sldId id="315"/>
            <p14:sldId id="320"/>
            <p14:sldId id="319"/>
            <p14:sldId id="318"/>
            <p14:sldId id="317"/>
            <p14:sldId id="316"/>
            <p14:sldId id="345"/>
            <p14:sldId id="346"/>
            <p14:sldId id="32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6827" autoAdjust="0"/>
  </p:normalViewPr>
  <p:slideViewPr>
    <p:cSldViewPr>
      <p:cViewPr>
        <p:scale>
          <a:sx n="100" d="100"/>
          <a:sy n="100" d="100"/>
        </p:scale>
        <p:origin x="-1944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D8819-D414-4A9F-88D0-AE9FE2FEBF72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945D3-41B4-4D9D-9D7B-EDE23EF2BD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950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7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9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69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98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76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76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38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40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34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27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92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4DFA4-7E48-4488-B05C-D29D6EE40899}" type="datetimeFigureOut">
              <a:rPr lang="fr-FR" smtClean="0"/>
              <a:t>02/01/2017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CA64A-AF69-4911-9F00-DC8387992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87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Segmentation multicanale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Clusterings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078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3192016" cy="2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03775"/>
            <a:ext cx="3408040" cy="255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9080"/>
            <a:ext cx="2759968" cy="206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77072"/>
            <a:ext cx="3408040" cy="255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59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3" y="1143000"/>
            <a:ext cx="3528053" cy="264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52736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65772"/>
            <a:ext cx="3791744" cy="284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89040"/>
            <a:ext cx="345638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19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3672408" cy="275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66909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68933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058" y="3930069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43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3192016" cy="2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3192016" cy="2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51058"/>
            <a:ext cx="3120008" cy="234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53036"/>
            <a:ext cx="3480048" cy="261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54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192016" cy="2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82806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65104"/>
            <a:ext cx="2567947" cy="192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221088"/>
            <a:ext cx="3192016" cy="2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50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(8)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0" y="1628800"/>
            <a:ext cx="3024336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9080"/>
            <a:ext cx="3264024" cy="24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698776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797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2951989" cy="221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83795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77072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890677"/>
            <a:ext cx="3624064" cy="271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56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4644"/>
            <a:ext cx="3131840" cy="23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48072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4031499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73524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62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(11)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144911" cy="235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68760"/>
            <a:ext cx="297633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77" y="3861048"/>
            <a:ext cx="3312591" cy="2484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3" y="3933056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46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(12)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340768"/>
            <a:ext cx="326436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5064"/>
            <a:ext cx="3192016" cy="2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21" y="4005064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28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 approches différentes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fr-FR" dirty="0" err="1" smtClean="0"/>
              <a:t>Clustering</a:t>
            </a:r>
            <a:r>
              <a:rPr lang="fr-FR" dirty="0" smtClean="0"/>
              <a:t> sur l’AFCM de toutes les variables qualitatives (y compris les quantitatives discrétisées)</a:t>
            </a:r>
          </a:p>
          <a:p>
            <a:pPr algn="just"/>
            <a:endParaRPr lang="fr-FR" dirty="0"/>
          </a:p>
          <a:p>
            <a:pPr algn="just"/>
            <a:r>
              <a:rPr lang="fr-FR" dirty="0" err="1" smtClean="0"/>
              <a:t>Clustering</a:t>
            </a:r>
            <a:r>
              <a:rPr lang="fr-FR" dirty="0" smtClean="0"/>
              <a:t> sur l’ACP de toutes les variables quantitatives</a:t>
            </a:r>
          </a:p>
          <a:p>
            <a:pPr algn="just"/>
            <a:endParaRPr lang="fr-FR" dirty="0"/>
          </a:p>
          <a:p>
            <a:pPr algn="just"/>
            <a:r>
              <a:rPr lang="fr-FR" dirty="0" err="1" smtClean="0"/>
              <a:t>Clustering</a:t>
            </a:r>
            <a:r>
              <a:rPr lang="fr-FR" dirty="0" smtClean="0"/>
              <a:t> sur l’AFCM + ACP des variables quantitatives et qualitatives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6042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Distribution </a:t>
            </a:r>
            <a:r>
              <a:rPr lang="fr-FR" dirty="0"/>
              <a:t>des variables de </a:t>
            </a:r>
            <a:r>
              <a:rPr lang="fr-FR" dirty="0" smtClean="0"/>
              <a:t>contact par cluster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9" y="1700808"/>
            <a:ext cx="3041914" cy="228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49903"/>
            <a:ext cx="3305944" cy="247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9" y="4282802"/>
            <a:ext cx="2812428" cy="210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125494"/>
            <a:ext cx="3231913" cy="242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000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 Distribution des variables de contact par cluster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3425957" cy="256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84784"/>
            <a:ext cx="3131501" cy="23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3377952" cy="253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42" y="4040520"/>
            <a:ext cx="3449960" cy="258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31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 de la 1ere approche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2100" dirty="0" smtClean="0"/>
              <a:t>Le cluster 1 est le cluster des clients </a:t>
            </a:r>
            <a:r>
              <a:rPr lang="fr-FR" sz="2100" b="1" dirty="0" smtClean="0"/>
              <a:t>les plus actifs</a:t>
            </a:r>
            <a:r>
              <a:rPr lang="fr-FR" sz="2100" dirty="0" smtClean="0"/>
              <a:t>, tous canaux confondus. 50 % d’entre eux sont </a:t>
            </a:r>
            <a:r>
              <a:rPr lang="fr-FR" sz="2100" dirty="0" err="1" smtClean="0"/>
              <a:t>optin</a:t>
            </a:r>
            <a:r>
              <a:rPr lang="fr-FR" sz="2100" dirty="0" smtClean="0"/>
              <a:t> mail et 63% sont </a:t>
            </a:r>
            <a:r>
              <a:rPr lang="fr-FR" sz="2100" dirty="0" err="1" smtClean="0"/>
              <a:t>optin</a:t>
            </a:r>
            <a:r>
              <a:rPr lang="fr-FR" sz="2100" dirty="0" smtClean="0"/>
              <a:t> sms. Ces clients font partie des plus « jeunes » (médiane et moyenne presque égales à celles du cluster 3, plus de variance dans ce cluster). </a:t>
            </a:r>
            <a:r>
              <a:rPr lang="fr-FR" sz="2100" b="1" dirty="0"/>
              <a:t>Canal privilégié </a:t>
            </a:r>
            <a:r>
              <a:rPr lang="fr-FR" sz="2100" dirty="0"/>
              <a:t>: mail ou sms. </a:t>
            </a:r>
            <a:endParaRPr lang="fr-FR" sz="2100" dirty="0" smtClean="0"/>
          </a:p>
          <a:p>
            <a:pPr algn="just"/>
            <a:r>
              <a:rPr lang="fr-FR" sz="2100" dirty="0" smtClean="0"/>
              <a:t>Le cluster 2 est le cluster des clients les </a:t>
            </a:r>
            <a:r>
              <a:rPr lang="fr-FR" sz="2100" b="1" dirty="0" smtClean="0"/>
              <a:t>plus âgés </a:t>
            </a:r>
            <a:r>
              <a:rPr lang="fr-FR" sz="2100" dirty="0" smtClean="0"/>
              <a:t>: l’essentiel des contacts se font en agence (automates compris). </a:t>
            </a:r>
            <a:r>
              <a:rPr lang="fr-FR" sz="2100" b="1" dirty="0" smtClean="0"/>
              <a:t>Canal privilégié</a:t>
            </a:r>
            <a:r>
              <a:rPr lang="fr-FR" sz="2100" dirty="0" smtClean="0"/>
              <a:t> : courrier ou contact conseiller</a:t>
            </a:r>
          </a:p>
          <a:p>
            <a:pPr algn="just"/>
            <a:r>
              <a:rPr lang="fr-FR" sz="2100" dirty="0" smtClean="0"/>
              <a:t>Le cluster 3 est celui des clients </a:t>
            </a:r>
            <a:r>
              <a:rPr lang="fr-FR" sz="2100" b="1" dirty="0" smtClean="0"/>
              <a:t>fidèles</a:t>
            </a:r>
            <a:r>
              <a:rPr lang="fr-FR" sz="2100" dirty="0" smtClean="0"/>
              <a:t>. Les canaux les plus consommés par ces clients sont l’agence et CAEL.  </a:t>
            </a:r>
            <a:r>
              <a:rPr lang="fr-FR" sz="2100" b="1" dirty="0" smtClean="0"/>
              <a:t>Canal privilégié </a:t>
            </a:r>
            <a:r>
              <a:rPr lang="fr-FR" sz="2100" dirty="0" smtClean="0"/>
              <a:t>: mail + contact direct? </a:t>
            </a:r>
          </a:p>
          <a:p>
            <a:pPr algn="just"/>
            <a:r>
              <a:rPr lang="fr-FR" sz="2100" dirty="0" smtClean="0"/>
              <a:t>Le cluster 4 est celui des « inactifs »</a:t>
            </a:r>
          </a:p>
        </p:txBody>
      </p:sp>
    </p:spTree>
    <p:extLst>
      <p:ext uri="{BB962C8B-B14F-4D97-AF65-F5344CB8AC3E}">
        <p14:creationId xmlns:p14="http://schemas.microsoft.com/office/powerpoint/2010/main" val="198607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2eme approche : ACP sur les variables quanti - </a:t>
            </a:r>
            <a:r>
              <a:rPr lang="fr-FR" dirty="0" smtClean="0"/>
              <a:t>Méthode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fr-FR" dirty="0" smtClean="0"/>
              <a:t>Sélectionner les variables quantitatives intéressantes et effectuer des transformations si nécessaire (ex : transformation en log…)</a:t>
            </a:r>
          </a:p>
          <a:p>
            <a:pPr algn="just"/>
            <a:r>
              <a:rPr lang="fr-FR" dirty="0" smtClean="0"/>
              <a:t>Réaliser une ACP sur ces variables pour réduire la dimension</a:t>
            </a:r>
          </a:p>
          <a:p>
            <a:pPr algn="just"/>
            <a:r>
              <a:rPr lang="fr-FR" dirty="0" smtClean="0"/>
              <a:t>Faire un k-</a:t>
            </a:r>
            <a:r>
              <a:rPr lang="fr-FR" dirty="0" err="1" smtClean="0"/>
              <a:t>means</a:t>
            </a:r>
            <a:r>
              <a:rPr lang="fr-FR" dirty="0"/>
              <a:t> </a:t>
            </a:r>
            <a:r>
              <a:rPr lang="fr-FR" dirty="0" smtClean="0"/>
              <a:t>avec 2000 classes (10% de n) sur les résultats de l’ACP</a:t>
            </a:r>
          </a:p>
          <a:p>
            <a:pPr algn="just"/>
            <a:r>
              <a:rPr lang="fr-FR" dirty="0" smtClean="0"/>
              <a:t>Faire un </a:t>
            </a:r>
            <a:r>
              <a:rPr lang="fr-FR" dirty="0" err="1" smtClean="0"/>
              <a:t>clustering</a:t>
            </a:r>
            <a:r>
              <a:rPr lang="fr-FR" dirty="0" smtClean="0"/>
              <a:t> hiérarchique en utilisant les barycentres du k-</a:t>
            </a:r>
            <a:r>
              <a:rPr lang="fr-FR" dirty="0" err="1" smtClean="0"/>
              <a:t>means</a:t>
            </a:r>
            <a:endParaRPr lang="fr-FR" dirty="0" smtClean="0"/>
          </a:p>
          <a:p>
            <a:pPr algn="just"/>
            <a:r>
              <a:rPr lang="fr-FR" dirty="0" smtClean="0"/>
              <a:t>Choisir le nombre de classes optimales</a:t>
            </a:r>
          </a:p>
          <a:p>
            <a:pPr algn="just"/>
            <a:r>
              <a:rPr lang="fr-FR" dirty="0" smtClean="0"/>
              <a:t>Faire un k-</a:t>
            </a:r>
            <a:r>
              <a:rPr lang="fr-FR" dirty="0" err="1" smtClean="0"/>
              <a:t>means</a:t>
            </a:r>
            <a:r>
              <a:rPr lang="fr-FR" dirty="0" smtClean="0"/>
              <a:t> en précisant le nombre de classes optimales</a:t>
            </a:r>
          </a:p>
          <a:p>
            <a:pPr algn="just"/>
            <a:r>
              <a:rPr lang="fr-FR" dirty="0" smtClean="0"/>
              <a:t>(Préciser méthode des </a:t>
            </a:r>
            <a:r>
              <a:rPr lang="fr-FR" dirty="0" err="1" smtClean="0"/>
              <a:t>outliers</a:t>
            </a:r>
            <a:r>
              <a:rPr lang="fr-FR" dirty="0" smtClean="0"/>
              <a:t> SAS)</a:t>
            </a:r>
          </a:p>
        </p:txBody>
      </p:sp>
    </p:spTree>
    <p:extLst>
      <p:ext uri="{BB962C8B-B14F-4D97-AF65-F5344CB8AC3E}">
        <p14:creationId xmlns:p14="http://schemas.microsoft.com/office/powerpoint/2010/main" val="1470220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l’ACP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41044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95" y="1700808"/>
            <a:ext cx="41044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749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l’ACP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388843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8840"/>
            <a:ext cx="41044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81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la CAH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4 classes suggérées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3984104" cy="298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5004048" y="1247638"/>
            <a:ext cx="3356223" cy="4722763"/>
            <a:chOff x="5004048" y="1247638"/>
            <a:chExt cx="3356223" cy="4722763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247638"/>
              <a:ext cx="3356223" cy="4722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Connecteur droit 4"/>
            <p:cNvCxnSpPr/>
            <p:nvPr/>
          </p:nvCxnSpPr>
          <p:spPr>
            <a:xfrm>
              <a:off x="5796136" y="2024590"/>
              <a:ext cx="0" cy="35283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420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Représentation des clusters dans le plan de l’ACP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10" y="1494309"/>
            <a:ext cx="336037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25935"/>
            <a:ext cx="3449960" cy="258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05064"/>
            <a:ext cx="3328243" cy="249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73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240021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12776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221088"/>
            <a:ext cx="2951989" cy="221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07042"/>
            <a:ext cx="3552056" cy="266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50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288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4" y="4293096"/>
            <a:ext cx="3240021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915197"/>
            <a:ext cx="3264024" cy="24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80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1ere approche : </a:t>
            </a:r>
            <a:r>
              <a:rPr lang="fr-FR" dirty="0" err="1" smtClean="0"/>
              <a:t>Clustering</a:t>
            </a:r>
            <a:r>
              <a:rPr lang="fr-FR" dirty="0" smtClean="0"/>
              <a:t> sur l’AFCM des variables qualitatives - Méthode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fr-FR" dirty="0" smtClean="0"/>
              <a:t>Recoder toutes les variables quantitatives en qualitatives en choisissant des classes en fonction de la distribution des variables</a:t>
            </a:r>
          </a:p>
          <a:p>
            <a:pPr algn="just"/>
            <a:r>
              <a:rPr lang="fr-FR" dirty="0" smtClean="0"/>
              <a:t>Y ajouter toutes les variables qualitatives initiales</a:t>
            </a:r>
          </a:p>
          <a:p>
            <a:pPr algn="just"/>
            <a:r>
              <a:rPr lang="fr-FR" dirty="0" smtClean="0"/>
              <a:t>Réaliser une AFCM sur toutes ces variables dans le but de réduire la dimension et optimiser la méthode</a:t>
            </a:r>
          </a:p>
          <a:p>
            <a:pPr algn="just"/>
            <a:r>
              <a:rPr lang="fr-FR" dirty="0" smtClean="0"/>
              <a:t>Faire un k-</a:t>
            </a:r>
            <a:r>
              <a:rPr lang="fr-FR" dirty="0" err="1" smtClean="0"/>
              <a:t>means</a:t>
            </a:r>
            <a:r>
              <a:rPr lang="fr-FR" dirty="0" smtClean="0"/>
              <a:t> avec un nombre de classes égal à 10% de l’échantillon sur les résultats de l’AFCM</a:t>
            </a:r>
          </a:p>
          <a:p>
            <a:pPr algn="just"/>
            <a:r>
              <a:rPr lang="fr-FR" dirty="0" smtClean="0"/>
              <a:t>Réaliser un </a:t>
            </a:r>
            <a:r>
              <a:rPr lang="fr-FR" dirty="0" err="1" smtClean="0"/>
              <a:t>clustering</a:t>
            </a:r>
            <a:r>
              <a:rPr lang="fr-FR" dirty="0" smtClean="0"/>
              <a:t> hiérarchique en initialisant les barycentres obtenus par le k-</a:t>
            </a:r>
            <a:r>
              <a:rPr lang="fr-FR" dirty="0" err="1" smtClean="0"/>
              <a:t>means</a:t>
            </a:r>
            <a:endParaRPr lang="fr-FR" dirty="0" smtClean="0"/>
          </a:p>
          <a:p>
            <a:pPr algn="just"/>
            <a:r>
              <a:rPr lang="fr-FR" dirty="0" smtClean="0"/>
              <a:t>Déterminer </a:t>
            </a:r>
            <a:r>
              <a:rPr lang="fr-FR" dirty="0" smtClean="0"/>
              <a:t>le nombre de classes optimal</a:t>
            </a:r>
          </a:p>
          <a:p>
            <a:pPr algn="just"/>
            <a:r>
              <a:rPr lang="fr-FR" dirty="0" smtClean="0"/>
              <a:t>Lancer un k-</a:t>
            </a:r>
            <a:r>
              <a:rPr lang="fr-FR" dirty="0" err="1" smtClean="0"/>
              <a:t>means</a:t>
            </a:r>
            <a:r>
              <a:rPr lang="fr-FR" dirty="0" smtClean="0"/>
              <a:t> avec le nombre de classes optimal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4440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56792"/>
            <a:ext cx="2975992" cy="223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5064"/>
            <a:ext cx="3120347" cy="234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4203340"/>
            <a:ext cx="2855979" cy="214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057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240021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88929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24" y="3967225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798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08820"/>
            <a:ext cx="2903984" cy="21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86808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077071"/>
            <a:ext cx="2874665" cy="215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461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3624064" cy="271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56792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4" y="4031382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49080"/>
            <a:ext cx="3312368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103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68760"/>
            <a:ext cx="3624064" cy="271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21" y="4293096"/>
            <a:ext cx="3240021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33056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979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(8)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2776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86808"/>
            <a:ext cx="3528053" cy="264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861048"/>
            <a:ext cx="2975992" cy="223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721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3528053" cy="264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24744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84" y="3933056"/>
            <a:ext cx="3525721" cy="264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43" y="3698776"/>
            <a:ext cx="3528053" cy="264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12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345638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58652"/>
            <a:ext cx="3720075" cy="279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9" y="4005064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349688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317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(11)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2903984" cy="21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6876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3264024" cy="24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059" y="3959374"/>
            <a:ext cx="3324944" cy="249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337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du </a:t>
            </a:r>
            <a:r>
              <a:rPr lang="fr-FR" dirty="0" err="1"/>
              <a:t>clustering</a:t>
            </a:r>
            <a:r>
              <a:rPr lang="fr-FR" dirty="0"/>
              <a:t> </a:t>
            </a:r>
            <a:r>
              <a:rPr lang="fr-FR" dirty="0" smtClean="0"/>
              <a:t>(12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4474840" cy="964704"/>
          </a:xfrm>
        </p:spPr>
        <p:txBody>
          <a:bodyPr>
            <a:normAutofit/>
          </a:bodyPr>
          <a:lstStyle/>
          <a:p>
            <a:r>
              <a:rPr lang="fr-FR" sz="1800" dirty="0"/>
              <a:t>Voir fichier « Box plots - 2eme approche (tout </a:t>
            </a:r>
            <a:r>
              <a:rPr lang="fr-FR" sz="1800" dirty="0" err="1"/>
              <a:t>acp</a:t>
            </a:r>
            <a:r>
              <a:rPr lang="fr-FR" sz="1800" dirty="0" smtClean="0"/>
              <a:t>) » pour les box plots</a:t>
            </a:r>
            <a:endParaRPr lang="fr-FR" sz="1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1"/>
            <a:ext cx="3225527" cy="241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26768"/>
            <a:ext cx="3576736" cy="268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37" y="3789040"/>
            <a:ext cx="3620922" cy="271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28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l’AFCM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12776"/>
            <a:ext cx="3384376" cy="253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80" y="1286889"/>
            <a:ext cx="3720075" cy="279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52655"/>
            <a:ext cx="3480048" cy="261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51058"/>
            <a:ext cx="3712088" cy="278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305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 de la 2eme approche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1900" dirty="0" smtClean="0"/>
              <a:t>Le cluster 1 se démarque par une forte utilisation de </a:t>
            </a:r>
            <a:r>
              <a:rPr lang="fr-FR" sz="1900" b="1" dirty="0" smtClean="0"/>
              <a:t>ma banque</a:t>
            </a:r>
            <a:r>
              <a:rPr lang="fr-FR" sz="1900" dirty="0" smtClean="0"/>
              <a:t>. Ces clients consomment également les autres canaux (agence et CAEL) et ils sont les plus jeunes. </a:t>
            </a:r>
            <a:r>
              <a:rPr lang="fr-FR" sz="1900" b="1" dirty="0" smtClean="0"/>
              <a:t>Canaux privilégiés </a:t>
            </a:r>
            <a:r>
              <a:rPr lang="fr-FR" sz="1900" dirty="0" smtClean="0"/>
              <a:t>: mail ou sms ou contact direct en agence</a:t>
            </a:r>
          </a:p>
          <a:p>
            <a:pPr algn="just"/>
            <a:r>
              <a:rPr lang="fr-FR" sz="1900" dirty="0" smtClean="0"/>
              <a:t>Le cluster 2 a comme canal privilégié l’</a:t>
            </a:r>
            <a:r>
              <a:rPr lang="fr-FR" sz="1900" b="1" dirty="0" smtClean="0"/>
              <a:t>agence</a:t>
            </a:r>
            <a:r>
              <a:rPr lang="fr-FR" sz="1900" dirty="0" smtClean="0"/>
              <a:t>. Attention, ces clients ne se rendent pas plus en agence que les clients des clusters 1 et 3, mais ils se démarquent par le fait qu’ils consomment (presque) uniquement de l’agence (automates compris). Sans surprise, ce cluster regroupe le plus de retraités et l‘âge moyen y est considérablement plus élevé que dans les autres clusters. </a:t>
            </a:r>
            <a:r>
              <a:rPr lang="fr-FR" sz="1900" b="1" dirty="0" smtClean="0"/>
              <a:t>Canal privilégié </a:t>
            </a:r>
            <a:r>
              <a:rPr lang="fr-FR" sz="1900" dirty="0" smtClean="0"/>
              <a:t>: courrier ou contact direct en agence.</a:t>
            </a:r>
          </a:p>
          <a:p>
            <a:pPr algn="just"/>
            <a:r>
              <a:rPr lang="fr-FR" sz="1900" dirty="0" smtClean="0"/>
              <a:t>Le cluster 3 se démarque par une forte utilisation de </a:t>
            </a:r>
            <a:r>
              <a:rPr lang="fr-FR" sz="1900" b="1" dirty="0" smtClean="0"/>
              <a:t>CAEL</a:t>
            </a:r>
            <a:r>
              <a:rPr lang="fr-FR" sz="1900" dirty="0" smtClean="0"/>
              <a:t>. Ces clients se rendent aussi beaucoup en agence et utilisent ma banque (moins que le cluster 1). L'âge moyen est « intermédiaire » : plus vieux que le cluster 1 mais plus jeune que le 3</a:t>
            </a:r>
            <a:r>
              <a:rPr lang="fr-FR" sz="1900" b="1" dirty="0" smtClean="0"/>
              <a:t>. Canal privilégié</a:t>
            </a:r>
            <a:r>
              <a:rPr lang="fr-FR" sz="1900" dirty="0" smtClean="0"/>
              <a:t>: MS ou mail ou contact direct?</a:t>
            </a:r>
          </a:p>
          <a:p>
            <a:pPr algn="just"/>
            <a:r>
              <a:rPr lang="fr-FR" sz="1900" dirty="0"/>
              <a:t>Le cluster </a:t>
            </a:r>
            <a:r>
              <a:rPr lang="fr-FR" sz="1900" dirty="0" smtClean="0"/>
              <a:t>4 </a:t>
            </a:r>
            <a:r>
              <a:rPr lang="fr-FR" sz="1900" dirty="0"/>
              <a:t>est celui des clients inactifs.</a:t>
            </a:r>
          </a:p>
          <a:p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989925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3eme approche : </a:t>
            </a:r>
            <a:r>
              <a:rPr lang="fr-FR" dirty="0" err="1" smtClean="0"/>
              <a:t>clustering</a:t>
            </a:r>
            <a:r>
              <a:rPr lang="fr-FR" dirty="0" smtClean="0"/>
              <a:t> sur AFCM + ACP – Méthode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2100" dirty="0" smtClean="0"/>
              <a:t>Supprimer les </a:t>
            </a:r>
            <a:r>
              <a:rPr lang="fr-FR" sz="2100" dirty="0" err="1" smtClean="0"/>
              <a:t>outliers</a:t>
            </a:r>
            <a:r>
              <a:rPr lang="fr-FR" sz="2100" dirty="0" smtClean="0"/>
              <a:t> de la base d’étude contenant les variables quantitatives en étudiant la distribution de chaque variables</a:t>
            </a:r>
          </a:p>
          <a:p>
            <a:pPr algn="just"/>
            <a:r>
              <a:rPr lang="fr-FR" sz="2100" dirty="0" smtClean="0"/>
              <a:t>Transformer les variables quantitatives (même méthode que pour la 2eme approche)</a:t>
            </a:r>
          </a:p>
          <a:p>
            <a:pPr algn="just"/>
            <a:r>
              <a:rPr lang="fr-FR" sz="2100" dirty="0" smtClean="0"/>
              <a:t>Réaliser une ACP sur ces variables</a:t>
            </a:r>
          </a:p>
          <a:p>
            <a:pPr algn="just"/>
            <a:r>
              <a:rPr lang="fr-FR" sz="2100" dirty="0" smtClean="0"/>
              <a:t>Réaliser une AFCM sur les variables qualitatives</a:t>
            </a:r>
          </a:p>
          <a:p>
            <a:pPr algn="just"/>
            <a:r>
              <a:rPr lang="fr-FR" sz="2100" dirty="0" smtClean="0"/>
              <a:t>Stocker les résultats de l’ACP + AFCM dans une même base</a:t>
            </a:r>
          </a:p>
          <a:p>
            <a:pPr algn="just"/>
            <a:r>
              <a:rPr lang="fr-FR" sz="2100" dirty="0" smtClean="0"/>
              <a:t>Lancer un k-</a:t>
            </a:r>
            <a:r>
              <a:rPr lang="fr-FR" sz="2100" dirty="0" err="1" smtClean="0"/>
              <a:t>means</a:t>
            </a:r>
            <a:r>
              <a:rPr lang="fr-FR" sz="2100" dirty="0" smtClean="0"/>
              <a:t> sur ces résultats avec 2000 classes (10% de 20000)</a:t>
            </a:r>
          </a:p>
          <a:p>
            <a:pPr algn="just"/>
            <a:r>
              <a:rPr lang="fr-FR" sz="2100" dirty="0" smtClean="0"/>
              <a:t>Faire un </a:t>
            </a:r>
            <a:r>
              <a:rPr lang="fr-FR" sz="2100" dirty="0" err="1" smtClean="0"/>
              <a:t>clustering</a:t>
            </a:r>
            <a:r>
              <a:rPr lang="fr-FR" sz="2100" dirty="0" smtClean="0"/>
              <a:t> hiérarchique en initialisant les barycentres obtenus par le k-</a:t>
            </a:r>
            <a:r>
              <a:rPr lang="fr-FR" sz="2100" dirty="0" err="1" smtClean="0"/>
              <a:t>means</a:t>
            </a:r>
            <a:endParaRPr lang="fr-FR" sz="2100" dirty="0" smtClean="0"/>
          </a:p>
          <a:p>
            <a:pPr algn="just"/>
            <a:r>
              <a:rPr lang="fr-FR" sz="2100" dirty="0" smtClean="0"/>
              <a:t>Déterminer le nombre de classes optimales</a:t>
            </a:r>
          </a:p>
          <a:p>
            <a:pPr algn="just"/>
            <a:r>
              <a:rPr lang="fr-FR" sz="2100" dirty="0" smtClean="0"/>
              <a:t>Lancer un k-</a:t>
            </a:r>
            <a:r>
              <a:rPr lang="fr-FR" sz="2100" dirty="0" err="1" smtClean="0"/>
              <a:t>means</a:t>
            </a:r>
            <a:r>
              <a:rPr lang="fr-FR" sz="2100" dirty="0" smtClean="0"/>
              <a:t> avec le nombre de classes optimales</a:t>
            </a:r>
          </a:p>
        </p:txBody>
      </p:sp>
    </p:spTree>
    <p:extLst>
      <p:ext uri="{BB962C8B-B14F-4D97-AF65-F5344CB8AC3E}">
        <p14:creationId xmlns:p14="http://schemas.microsoft.com/office/powerpoint/2010/main" val="4029708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l’ACP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40793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40793"/>
            <a:ext cx="42484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638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l’ACP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4238997" cy="423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847" y="1835349"/>
            <a:ext cx="410445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152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l’AFCM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2952328" cy="221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31976" cy="212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4" y="414908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34" y="3717032"/>
            <a:ext cx="3116899" cy="233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475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la CAH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08058"/>
            <a:ext cx="3960440" cy="297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76872"/>
            <a:ext cx="4002021" cy="300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692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la CAH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2555776" y="2132856"/>
            <a:ext cx="4962128" cy="3721596"/>
            <a:chOff x="2555776" y="2132856"/>
            <a:chExt cx="4962128" cy="372159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132856"/>
              <a:ext cx="4962128" cy="372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Connecteur droit 4"/>
            <p:cNvCxnSpPr/>
            <p:nvPr/>
          </p:nvCxnSpPr>
          <p:spPr>
            <a:xfrm>
              <a:off x="3779912" y="2276872"/>
              <a:ext cx="0" cy="34563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837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Représentation des clusters dans les axes de l’ACP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306763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67950"/>
            <a:ext cx="3297361" cy="24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4" y="3717032"/>
            <a:ext cx="3277334" cy="246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05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316835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1417315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4" y="4005064"/>
            <a:ext cx="2951989" cy="221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26" y="4077072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330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800"/>
            <a:ext cx="3264024" cy="24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80" y="4293096"/>
            <a:ext cx="3336371" cy="250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76818"/>
            <a:ext cx="3528053" cy="264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58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5/4 classes suggérées par les graphs. CCC = 24.7 pour 5 classes et 18.1 pour 4 classes</a:t>
            </a:r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0196"/>
            <a:ext cx="4038533" cy="30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17" y="1190731"/>
            <a:ext cx="3966347" cy="297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75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33" y="1484784"/>
            <a:ext cx="3240022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3624064" cy="271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33" y="3861048"/>
            <a:ext cx="3695733" cy="27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844" y="4231432"/>
            <a:ext cx="3120008" cy="234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094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91258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4069879"/>
            <a:ext cx="3432043" cy="25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429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6792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3056"/>
            <a:ext cx="326436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014" y="3933056"/>
            <a:ext cx="288032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923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47267"/>
            <a:ext cx="3240021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77072"/>
            <a:ext cx="3503712" cy="262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894634"/>
            <a:ext cx="3720075" cy="279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782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3120008" cy="234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10798"/>
            <a:ext cx="3240021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21088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44" y="4149080"/>
            <a:ext cx="3192016" cy="2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16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(8)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2687960" cy="2015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12776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14800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96215"/>
            <a:ext cx="3239683" cy="242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945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2663957" cy="199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12243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7032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05064"/>
            <a:ext cx="3215680" cy="241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557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3144011" cy="235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03090"/>
            <a:ext cx="3192016" cy="2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9" y="414908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032" y="4059324"/>
            <a:ext cx="3287350" cy="246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041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(11)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2951989" cy="221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8800"/>
            <a:ext cx="3144011" cy="235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80334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149080"/>
            <a:ext cx="3240021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91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du </a:t>
            </a:r>
            <a:r>
              <a:rPr lang="fr-FR" dirty="0" err="1" smtClean="0"/>
              <a:t>clustering</a:t>
            </a:r>
            <a:r>
              <a:rPr lang="fr-FR" dirty="0" smtClean="0"/>
              <a:t> (12)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30778"/>
            <a:ext cx="3120008" cy="234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6" y="3933056"/>
            <a:ext cx="3408040" cy="255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68071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98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Clustering</a:t>
            </a:r>
            <a:r>
              <a:rPr lang="fr-FR" dirty="0" smtClean="0"/>
              <a:t> hiérarchique - </a:t>
            </a:r>
            <a:r>
              <a:rPr lang="fr-FR" dirty="0" err="1" smtClean="0"/>
              <a:t>dendogramme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1907704" y="1772816"/>
            <a:ext cx="4261414" cy="3816424"/>
            <a:chOff x="827584" y="1628800"/>
            <a:chExt cx="2769096" cy="2908773"/>
          </a:xfrm>
        </p:grpSpPr>
        <p:grpSp>
          <p:nvGrpSpPr>
            <p:cNvPr id="6" name="Groupe 5"/>
            <p:cNvGrpSpPr/>
            <p:nvPr/>
          </p:nvGrpSpPr>
          <p:grpSpPr>
            <a:xfrm>
              <a:off x="827584" y="1628800"/>
              <a:ext cx="2769096" cy="2908773"/>
              <a:chOff x="1797367" y="1340768"/>
              <a:chExt cx="5538192" cy="4153644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7367" y="1340768"/>
                <a:ext cx="5538192" cy="4153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" name="Connecteur droit 4"/>
              <p:cNvCxnSpPr/>
              <p:nvPr/>
            </p:nvCxnSpPr>
            <p:spPr>
              <a:xfrm>
                <a:off x="2661463" y="1340768"/>
                <a:ext cx="0" cy="36724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necteur droit 9"/>
            <p:cNvCxnSpPr/>
            <p:nvPr/>
          </p:nvCxnSpPr>
          <p:spPr>
            <a:xfrm>
              <a:off x="1547664" y="1628800"/>
              <a:ext cx="0" cy="25717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1228346" y="3582308"/>
              <a:ext cx="3193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>
                  <a:solidFill>
                    <a:srgbClr val="FF0000"/>
                  </a:solidFill>
                </a:rPr>
                <a:t>ou</a:t>
              </a:r>
              <a:endParaRPr lang="fr-FR" sz="1000" dirty="0">
                <a:solidFill>
                  <a:srgbClr val="FF0000"/>
                </a:solidFill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604432" y="3610176"/>
              <a:ext cx="2439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>
                  <a:solidFill>
                    <a:srgbClr val="FF0000"/>
                  </a:solidFill>
                </a:rPr>
                <a:t>?</a:t>
              </a:r>
              <a:endParaRPr lang="fr-FR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682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 de la 3eme approche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fr-FR" sz="2000" dirty="0" smtClean="0"/>
              <a:t>Le cluster 1 est le cluster des clients les </a:t>
            </a:r>
            <a:r>
              <a:rPr lang="fr-FR" sz="2000" b="1" dirty="0" smtClean="0"/>
              <a:t>plus jeunes</a:t>
            </a:r>
            <a:r>
              <a:rPr lang="fr-FR" sz="2000" dirty="0" smtClean="0"/>
              <a:t>. Ceux-ci utilisent </a:t>
            </a:r>
            <a:r>
              <a:rPr lang="fr-FR" sz="2000" b="1" dirty="0" smtClean="0"/>
              <a:t>Ma Banque </a:t>
            </a:r>
            <a:r>
              <a:rPr lang="fr-FR" sz="2000" dirty="0" smtClean="0"/>
              <a:t>plus que les autres clusters. Ils consomment également beaucoup d’agence et CAEL. </a:t>
            </a:r>
            <a:r>
              <a:rPr lang="fr-FR" sz="2000" b="1" dirty="0" smtClean="0"/>
              <a:t>Canal privilégié</a:t>
            </a:r>
            <a:r>
              <a:rPr lang="fr-FR" sz="2000" dirty="0" smtClean="0"/>
              <a:t> : mail ou sms ou contact direct en agence</a:t>
            </a:r>
          </a:p>
          <a:p>
            <a:pPr algn="just"/>
            <a:r>
              <a:rPr lang="fr-FR" sz="2000" dirty="0" smtClean="0"/>
              <a:t>Le cluster 2 regroupe les clients les </a:t>
            </a:r>
            <a:r>
              <a:rPr lang="fr-FR" sz="2000" b="1" dirty="0" smtClean="0"/>
              <a:t>plus âgés</a:t>
            </a:r>
            <a:r>
              <a:rPr lang="fr-FR" sz="2000" dirty="0" smtClean="0"/>
              <a:t>. Ils consomment presque exclusivement de l’</a:t>
            </a:r>
            <a:r>
              <a:rPr lang="fr-FR" sz="2000" b="1" dirty="0" smtClean="0"/>
              <a:t>agence</a:t>
            </a:r>
            <a:r>
              <a:rPr lang="fr-FR" sz="2000" dirty="0" smtClean="0"/>
              <a:t> (utilisation de CAEL également mais beaucoup moins que les clusters 1 et 3). </a:t>
            </a:r>
            <a:r>
              <a:rPr lang="fr-FR" sz="2000" b="1" dirty="0" smtClean="0"/>
              <a:t>Canal privilégié </a:t>
            </a:r>
            <a:r>
              <a:rPr lang="fr-FR" sz="2000" dirty="0" smtClean="0"/>
              <a:t>: courrier ou contact direct en agence</a:t>
            </a:r>
          </a:p>
          <a:p>
            <a:pPr algn="just"/>
            <a:r>
              <a:rPr lang="fr-FR" sz="2000" dirty="0" smtClean="0"/>
              <a:t>Le cluster 3 utilise davantage </a:t>
            </a:r>
            <a:r>
              <a:rPr lang="fr-FR" sz="2000" b="1" dirty="0" smtClean="0"/>
              <a:t>CAEL</a:t>
            </a:r>
            <a:r>
              <a:rPr lang="fr-FR" sz="2000" dirty="0" smtClean="0"/>
              <a:t> que les autres clusters. L'âge de ces clients est </a:t>
            </a:r>
            <a:r>
              <a:rPr lang="fr-FR" sz="2000" b="1" dirty="0" smtClean="0"/>
              <a:t>intermédiaire</a:t>
            </a:r>
            <a:r>
              <a:rPr lang="fr-FR" sz="2000" dirty="0" smtClean="0"/>
              <a:t>: ils sont plus âgés que les clients du cluster 1 mais plus jeunes que ceux du cluster 3. Ces clients sont aussi utilisateurs de ma banque et se rendent beaucoup en agence. </a:t>
            </a:r>
            <a:r>
              <a:rPr lang="fr-FR" sz="2000" b="1" dirty="0"/>
              <a:t>Canal privilégié </a:t>
            </a:r>
            <a:r>
              <a:rPr lang="fr-FR" sz="2000" dirty="0"/>
              <a:t>: MS ou mail ou contact direct en agence</a:t>
            </a:r>
          </a:p>
          <a:p>
            <a:pPr algn="just"/>
            <a:r>
              <a:rPr lang="fr-FR" sz="2000" dirty="0" smtClean="0"/>
              <a:t>Le cluster 4 est celui des clients «</a:t>
            </a:r>
            <a:r>
              <a:rPr lang="fr-FR" sz="2000" b="1" dirty="0" smtClean="0"/>
              <a:t> inactifs</a:t>
            </a:r>
            <a:r>
              <a:rPr lang="fr-FR" sz="2000" dirty="0" smtClean="0"/>
              <a:t> ».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26533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Quelle est la meilleure approche 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 smtClean="0"/>
              <a:t>La </a:t>
            </a:r>
            <a:r>
              <a:rPr lang="fr-FR" b="1" dirty="0" smtClean="0"/>
              <a:t>deuxième</a:t>
            </a:r>
            <a:r>
              <a:rPr lang="fr-FR" dirty="0" smtClean="0"/>
              <a:t> (uniquement ACP) approche semble être plus tranchée sur les </a:t>
            </a:r>
            <a:r>
              <a:rPr lang="fr-FR" b="1" dirty="0" smtClean="0"/>
              <a:t>variables de contacts</a:t>
            </a:r>
            <a:r>
              <a:rPr lang="fr-FR" dirty="0" smtClean="0"/>
              <a:t> : on distingue bien les utilisateurs majoritaires sur ma banque et CAEL. On distingue également le cluster des retraités qui effectuent l’essentiel des opérations en agence ou sur des automates (situés en </a:t>
            </a:r>
            <a:r>
              <a:rPr lang="fr-FR" dirty="0" smtClean="0"/>
              <a:t>agence?)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087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Représentation des clusters dans les plans de l’AFCM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7"/>
            <a:ext cx="3312368" cy="24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88840"/>
            <a:ext cx="326436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07" y="4176582"/>
            <a:ext cx="3233936" cy="242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81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 du </a:t>
            </a:r>
            <a:r>
              <a:rPr lang="fr-FR" dirty="0" err="1" smtClean="0"/>
              <a:t>clustering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6461"/>
            <a:ext cx="316835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" y="4149080"/>
            <a:ext cx="3240021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233" y="3861048"/>
            <a:ext cx="345638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81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du </a:t>
            </a:r>
            <a:r>
              <a:rPr lang="fr-FR" dirty="0" err="1" smtClean="0"/>
              <a:t>clustering</a:t>
            </a:r>
            <a:r>
              <a:rPr lang="fr-FR" dirty="0" smtClean="0"/>
              <a:t> (2)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240360" cy="243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57046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59070"/>
            <a:ext cx="3336032" cy="250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21088"/>
            <a:ext cx="2903984" cy="21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4995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3853</TotalTime>
  <Words>1077</Words>
  <Application>Microsoft Office PowerPoint</Application>
  <PresentationFormat>Affichage à l'écran (4:3)</PresentationFormat>
  <Paragraphs>113</Paragraphs>
  <Slides>61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2" baseType="lpstr">
      <vt:lpstr>Thème Office</vt:lpstr>
      <vt:lpstr>Segmentation multicanale</vt:lpstr>
      <vt:lpstr>3 approches différentes</vt:lpstr>
      <vt:lpstr>1ere approche : Clustering sur l’AFCM des variables qualitatives - Méthode</vt:lpstr>
      <vt:lpstr>Résultats de l’AFCM</vt:lpstr>
      <vt:lpstr>Résultats du clustering</vt:lpstr>
      <vt:lpstr>Clustering hiérarchique - dendogramme</vt:lpstr>
      <vt:lpstr>Représentation des clusters dans les plans de l’AFCM</vt:lpstr>
      <vt:lpstr>Résultat du clustering</vt:lpstr>
      <vt:lpstr>Résultat du clustering (2)</vt:lpstr>
      <vt:lpstr>Résultat du clustering (3)</vt:lpstr>
      <vt:lpstr>Résultat du clustering (4)</vt:lpstr>
      <vt:lpstr>Résultat du clustering (5)</vt:lpstr>
      <vt:lpstr>Résultat du clustering (6)</vt:lpstr>
      <vt:lpstr>Résultat du clustering (7)</vt:lpstr>
      <vt:lpstr>Résultat du clustering (8)</vt:lpstr>
      <vt:lpstr>Résultat du clustering (9)</vt:lpstr>
      <vt:lpstr>Résultat du clustering (10)</vt:lpstr>
      <vt:lpstr>Résultat du clustering (11)</vt:lpstr>
      <vt:lpstr>Résultat du clustering (12)</vt:lpstr>
      <vt:lpstr>Distribution des variables de contact par cluster</vt:lpstr>
      <vt:lpstr> Distribution des variables de contact par cluster (2)</vt:lpstr>
      <vt:lpstr>Résumé de la 1ere approche</vt:lpstr>
      <vt:lpstr>2eme approche : ACP sur les variables quanti - Méthode</vt:lpstr>
      <vt:lpstr>Résultats de l’ACP</vt:lpstr>
      <vt:lpstr>Résultats de l’ACP (2)</vt:lpstr>
      <vt:lpstr>Résultats de la CAH</vt:lpstr>
      <vt:lpstr>Représentation des clusters dans le plan de l’ACP</vt:lpstr>
      <vt:lpstr>Résultats du clustering</vt:lpstr>
      <vt:lpstr>Résultats du clustering (2)</vt:lpstr>
      <vt:lpstr>Résultats du clustering (3)</vt:lpstr>
      <vt:lpstr>Résultats du clustering (4)</vt:lpstr>
      <vt:lpstr>Résultats du clustering (5)</vt:lpstr>
      <vt:lpstr>Résultats du clustering (6)</vt:lpstr>
      <vt:lpstr>Résultats du clustering (7)</vt:lpstr>
      <vt:lpstr>Résultats du clustering (8)</vt:lpstr>
      <vt:lpstr>Résultats du clustering (9)</vt:lpstr>
      <vt:lpstr>Résultats du clustering (10)</vt:lpstr>
      <vt:lpstr>Résultats du clustering (11)</vt:lpstr>
      <vt:lpstr>Résultats du clustering (12)</vt:lpstr>
      <vt:lpstr>Résumé de la 2eme approche</vt:lpstr>
      <vt:lpstr>3eme approche : clustering sur AFCM + ACP – Méthode</vt:lpstr>
      <vt:lpstr>Résultats de l’ACP</vt:lpstr>
      <vt:lpstr>Résultats de l’ACP (2)</vt:lpstr>
      <vt:lpstr>Résultats de l’AFCM</vt:lpstr>
      <vt:lpstr>Résultats de la CAH</vt:lpstr>
      <vt:lpstr>Résultats de la CAH (2)</vt:lpstr>
      <vt:lpstr>Représentation des clusters dans les axes de l’ACP</vt:lpstr>
      <vt:lpstr>Résultats du clustering</vt:lpstr>
      <vt:lpstr>Résultats du clustering (2)</vt:lpstr>
      <vt:lpstr>Résultats du clustering (3)</vt:lpstr>
      <vt:lpstr>Résultats du clustering (4)</vt:lpstr>
      <vt:lpstr>Résultats du clustering (5)</vt:lpstr>
      <vt:lpstr>Résultats du clustering (6)</vt:lpstr>
      <vt:lpstr>Résultats du clustering (7)</vt:lpstr>
      <vt:lpstr>Résultats du clustering (8)</vt:lpstr>
      <vt:lpstr>Résultats du clustering (9)</vt:lpstr>
      <vt:lpstr>Résultats du clustering (10)</vt:lpstr>
      <vt:lpstr>Résultats du clustering (11)</vt:lpstr>
      <vt:lpstr>Résultats du clustering (12)</vt:lpstr>
      <vt:lpstr>Résumé de la 3eme approche</vt:lpstr>
      <vt:lpstr>Quelle est la meilleure approche ? </vt:lpstr>
    </vt:vector>
  </TitlesOfParts>
  <Company>CA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JOLY Olivia</dc:creator>
  <cp:lastModifiedBy>MALLET Lucie</cp:lastModifiedBy>
  <cp:revision>114</cp:revision>
  <dcterms:created xsi:type="dcterms:W3CDTF">2016-11-17T12:53:00Z</dcterms:created>
  <dcterms:modified xsi:type="dcterms:W3CDTF">2017-01-02T11:05:31Z</dcterms:modified>
</cp:coreProperties>
</file>